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955" r:id="rId5"/>
  </p:sldMasterIdLst>
  <p:notesMasterIdLst>
    <p:notesMasterId r:id="rId20"/>
  </p:notesMasterIdLst>
  <p:handoutMasterIdLst>
    <p:handoutMasterId r:id="rId21"/>
  </p:handoutMasterIdLst>
  <p:sldIdLst>
    <p:sldId id="256" r:id="rId6"/>
    <p:sldId id="354" r:id="rId7"/>
    <p:sldId id="346" r:id="rId8"/>
    <p:sldId id="350" r:id="rId9"/>
    <p:sldId id="342" r:id="rId10"/>
    <p:sldId id="352" r:id="rId11"/>
    <p:sldId id="331" r:id="rId12"/>
    <p:sldId id="353" r:id="rId13"/>
    <p:sldId id="351" r:id="rId14"/>
    <p:sldId id="349" r:id="rId15"/>
    <p:sldId id="334" r:id="rId16"/>
    <p:sldId id="340" r:id="rId17"/>
    <p:sldId id="336" r:id="rId18"/>
    <p:sldId id="345" r:id="rId19"/>
  </p:sldIdLst>
  <p:sldSz cx="9144000" cy="6858000" type="screen4x3"/>
  <p:notesSz cx="70104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5EC89-79E7-43C8-842B-52020E41803A}" v="35" dt="2024-04-26T00:53:52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0" autoAdjust="0"/>
    <p:restoredTop sz="93447" autoAdjust="0"/>
  </p:normalViewPr>
  <p:slideViewPr>
    <p:cSldViewPr>
      <p:cViewPr varScale="1">
        <p:scale>
          <a:sx n="63" d="100"/>
          <a:sy n="63" d="100"/>
        </p:scale>
        <p:origin x="5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Matte" userId="9772b22d-4172-4cea-8ddd-1c3593d29b12" providerId="ADAL" clId="{D1E5EC89-79E7-43C8-842B-52020E41803A}"/>
    <pc:docChg chg="custSel modSld">
      <pc:chgData name="Rebecca Matte" userId="9772b22d-4172-4cea-8ddd-1c3593d29b12" providerId="ADAL" clId="{D1E5EC89-79E7-43C8-842B-52020E41803A}" dt="2024-04-26T00:54:21.765" v="139" actId="1076"/>
      <pc:docMkLst>
        <pc:docMk/>
      </pc:docMkLst>
      <pc:sldChg chg="addSp delSp modSp mod">
        <pc:chgData name="Rebecca Matte" userId="9772b22d-4172-4cea-8ddd-1c3593d29b12" providerId="ADAL" clId="{D1E5EC89-79E7-43C8-842B-52020E41803A}" dt="2024-04-26T00:54:21.765" v="139" actId="1076"/>
        <pc:sldMkLst>
          <pc:docMk/>
          <pc:sldMk cId="2484756122" sldId="354"/>
        </pc:sldMkLst>
        <pc:spChg chg="mod">
          <ac:chgData name="Rebecca Matte" userId="9772b22d-4172-4cea-8ddd-1c3593d29b12" providerId="ADAL" clId="{D1E5EC89-79E7-43C8-842B-52020E41803A}" dt="2024-04-26T00:46:34.496" v="10" actId="20577"/>
          <ac:spMkLst>
            <pc:docMk/>
            <pc:sldMk cId="2484756122" sldId="354"/>
            <ac:spMk id="2" creationId="{346C51DA-9B9C-76AB-792E-83814EAB4E12}"/>
          </ac:spMkLst>
        </pc:spChg>
        <pc:spChg chg="add mod">
          <ac:chgData name="Rebecca Matte" userId="9772b22d-4172-4cea-8ddd-1c3593d29b12" providerId="ADAL" clId="{D1E5EC89-79E7-43C8-842B-52020E41803A}" dt="2024-04-26T00:54:21.765" v="139" actId="1076"/>
          <ac:spMkLst>
            <pc:docMk/>
            <pc:sldMk cId="2484756122" sldId="354"/>
            <ac:spMk id="10" creationId="{C0DE9C5C-5257-715C-702A-B7978B3A1967}"/>
          </ac:spMkLst>
        </pc:spChg>
        <pc:picChg chg="add del mod">
          <ac:chgData name="Rebecca Matte" userId="9772b22d-4172-4cea-8ddd-1c3593d29b12" providerId="ADAL" clId="{D1E5EC89-79E7-43C8-842B-52020E41803A}" dt="2024-04-26T00:49:44.951" v="46" actId="478"/>
          <ac:picMkLst>
            <pc:docMk/>
            <pc:sldMk cId="2484756122" sldId="354"/>
            <ac:picMk id="7" creationId="{E17FD06B-B1A9-51A5-D2EF-C7AFF83CF943}"/>
          </ac:picMkLst>
        </pc:picChg>
        <pc:picChg chg="add mod">
          <ac:chgData name="Rebecca Matte" userId="9772b22d-4172-4cea-8ddd-1c3593d29b12" providerId="ADAL" clId="{D1E5EC89-79E7-43C8-842B-52020E41803A}" dt="2024-04-26T00:54:17.375" v="138" actId="14100"/>
          <ac:picMkLst>
            <pc:docMk/>
            <pc:sldMk cId="2484756122" sldId="354"/>
            <ac:picMk id="9" creationId="{72386D49-2DAC-5D11-27E6-2191C0EA9B4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76F34-25E1-49D9-A129-276C36B6937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03EE7F-0051-4BAC-84DD-96F4B14785BE}">
      <dgm:prSet phldrT="[Text]"/>
      <dgm:spPr/>
      <dgm:t>
        <a:bodyPr/>
        <a:lstStyle/>
        <a:p>
          <a:r>
            <a:rPr lang="en-US" b="1" i="1" dirty="0"/>
            <a:t>Assessing</a:t>
          </a:r>
          <a:r>
            <a:rPr lang="en-US" dirty="0"/>
            <a:t> behaviors using the framework of The Four Domains of Learning</a:t>
          </a:r>
        </a:p>
      </dgm:t>
    </dgm:pt>
    <dgm:pt modelId="{E5E1C68E-6B43-47B7-A6A6-75FBDDAFE39A}" type="parTrans" cxnId="{6E1C5622-0EE3-4DCA-B6D9-CD326AC3A953}">
      <dgm:prSet/>
      <dgm:spPr/>
      <dgm:t>
        <a:bodyPr/>
        <a:lstStyle/>
        <a:p>
          <a:endParaRPr lang="en-US"/>
        </a:p>
      </dgm:t>
    </dgm:pt>
    <dgm:pt modelId="{C544B3E4-23D7-4219-8BA2-D88C7709A0F4}" type="sibTrans" cxnId="{6E1C5622-0EE3-4DCA-B6D9-CD326AC3A953}">
      <dgm:prSet/>
      <dgm:spPr/>
      <dgm:t>
        <a:bodyPr/>
        <a:lstStyle/>
        <a:p>
          <a:endParaRPr lang="en-US"/>
        </a:p>
      </dgm:t>
    </dgm:pt>
    <dgm:pt modelId="{2A4221FF-E9EB-444A-8AA8-DD6D634E8823}">
      <dgm:prSet phldrT="[Text]"/>
      <dgm:spPr/>
      <dgm:t>
        <a:bodyPr/>
        <a:lstStyle/>
        <a:p>
          <a:r>
            <a:rPr lang="en-US" b="1" i="1" dirty="0"/>
            <a:t>Addressing</a:t>
          </a:r>
          <a:r>
            <a:rPr lang="en-US" dirty="0"/>
            <a:t> barriers to learning through implementation of strategies</a:t>
          </a:r>
        </a:p>
      </dgm:t>
    </dgm:pt>
    <dgm:pt modelId="{E0E3E5E4-2494-466A-9017-772E970C81DD}" type="parTrans" cxnId="{7EDA4B69-8680-44B5-8A9C-B4FB1E87C636}">
      <dgm:prSet/>
      <dgm:spPr/>
      <dgm:t>
        <a:bodyPr/>
        <a:lstStyle/>
        <a:p>
          <a:endParaRPr lang="en-US"/>
        </a:p>
      </dgm:t>
    </dgm:pt>
    <dgm:pt modelId="{4943F0F8-0E94-4CBF-996B-96FFA3B986BA}" type="sibTrans" cxnId="{7EDA4B69-8680-44B5-8A9C-B4FB1E87C636}">
      <dgm:prSet/>
      <dgm:spPr/>
      <dgm:t>
        <a:bodyPr/>
        <a:lstStyle/>
        <a:p>
          <a:endParaRPr lang="en-US"/>
        </a:p>
      </dgm:t>
    </dgm:pt>
    <dgm:pt modelId="{471FF1B1-5D44-4097-A4FB-163866635A9E}">
      <dgm:prSet phldrT="[Text]"/>
      <dgm:spPr/>
      <dgm:t>
        <a:bodyPr/>
        <a:lstStyle/>
        <a:p>
          <a:r>
            <a:rPr lang="en-US" b="1" i="1" dirty="0"/>
            <a:t>Acquiring autonomy </a:t>
          </a:r>
          <a:r>
            <a:rPr lang="en-US" dirty="0"/>
            <a:t>and self-advocacy as a life- long learner</a:t>
          </a:r>
        </a:p>
      </dgm:t>
    </dgm:pt>
    <dgm:pt modelId="{AB3D731F-F6C1-467E-8EC3-3C580C145BE1}" type="parTrans" cxnId="{1CE576B3-47AC-4A53-B3BD-A38DBD85B02B}">
      <dgm:prSet/>
      <dgm:spPr/>
      <dgm:t>
        <a:bodyPr/>
        <a:lstStyle/>
        <a:p>
          <a:endParaRPr lang="en-US"/>
        </a:p>
      </dgm:t>
    </dgm:pt>
    <dgm:pt modelId="{EC4C3092-F621-40A7-B0C2-0DB178A89970}" type="sibTrans" cxnId="{1CE576B3-47AC-4A53-B3BD-A38DBD85B02B}">
      <dgm:prSet/>
      <dgm:spPr/>
      <dgm:t>
        <a:bodyPr/>
        <a:lstStyle/>
        <a:p>
          <a:endParaRPr lang="en-US"/>
        </a:p>
      </dgm:t>
    </dgm:pt>
    <dgm:pt modelId="{50468CC9-22D9-47A5-815B-FC408D75D0FA}" type="pres">
      <dgm:prSet presAssocID="{45876F34-25E1-49D9-A129-276C36B69374}" presName="rootnode" presStyleCnt="0">
        <dgm:presLayoutVars>
          <dgm:chMax/>
          <dgm:chPref/>
          <dgm:dir/>
          <dgm:animLvl val="lvl"/>
        </dgm:presLayoutVars>
      </dgm:prSet>
      <dgm:spPr/>
    </dgm:pt>
    <dgm:pt modelId="{7D3B5753-0ADC-402E-8757-4CA9F2A0FB14}" type="pres">
      <dgm:prSet presAssocID="{2E03EE7F-0051-4BAC-84DD-96F4B14785BE}" presName="composite" presStyleCnt="0"/>
      <dgm:spPr/>
    </dgm:pt>
    <dgm:pt modelId="{8B0755D9-19B1-4BAE-A15B-9A210F203472}" type="pres">
      <dgm:prSet presAssocID="{2E03EE7F-0051-4BAC-84DD-96F4B14785BE}" presName="LShape" presStyleLbl="alignNode1" presStyleIdx="0" presStyleCnt="5"/>
      <dgm:spPr/>
    </dgm:pt>
    <dgm:pt modelId="{04746CD3-A8D8-4E12-8AA4-EF8D4D5FED60}" type="pres">
      <dgm:prSet presAssocID="{2E03EE7F-0051-4BAC-84DD-96F4B14785B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D555FF7-0F45-4030-8FE5-C65FF5750ED4}" type="pres">
      <dgm:prSet presAssocID="{2E03EE7F-0051-4BAC-84DD-96F4B14785BE}" presName="Triangle" presStyleLbl="alignNode1" presStyleIdx="1" presStyleCnt="5"/>
      <dgm:spPr/>
    </dgm:pt>
    <dgm:pt modelId="{C43A5037-FB73-4435-8B22-D69D805F9D13}" type="pres">
      <dgm:prSet presAssocID="{C544B3E4-23D7-4219-8BA2-D88C7709A0F4}" presName="sibTrans" presStyleCnt="0"/>
      <dgm:spPr/>
    </dgm:pt>
    <dgm:pt modelId="{9EF4FDA3-60B3-444B-896C-90BABA191F60}" type="pres">
      <dgm:prSet presAssocID="{C544B3E4-23D7-4219-8BA2-D88C7709A0F4}" presName="space" presStyleCnt="0"/>
      <dgm:spPr/>
    </dgm:pt>
    <dgm:pt modelId="{74BF6A54-6C9C-4F02-9E88-287E004B74CC}" type="pres">
      <dgm:prSet presAssocID="{2A4221FF-E9EB-444A-8AA8-DD6D634E8823}" presName="composite" presStyleCnt="0"/>
      <dgm:spPr/>
    </dgm:pt>
    <dgm:pt modelId="{01275ECD-211D-4074-90F4-A382759F021D}" type="pres">
      <dgm:prSet presAssocID="{2A4221FF-E9EB-444A-8AA8-DD6D634E8823}" presName="LShape" presStyleLbl="alignNode1" presStyleIdx="2" presStyleCnt="5"/>
      <dgm:spPr/>
    </dgm:pt>
    <dgm:pt modelId="{0503FDF4-FA4E-45C2-9C59-813B3A7F18F9}" type="pres">
      <dgm:prSet presAssocID="{2A4221FF-E9EB-444A-8AA8-DD6D634E882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81EE8C5-4E2A-4CA5-8232-896EBCC5C334}" type="pres">
      <dgm:prSet presAssocID="{2A4221FF-E9EB-444A-8AA8-DD6D634E8823}" presName="Triangle" presStyleLbl="alignNode1" presStyleIdx="3" presStyleCnt="5"/>
      <dgm:spPr/>
    </dgm:pt>
    <dgm:pt modelId="{63C9D9E9-65D3-40D3-B468-E152F2DF5C5F}" type="pres">
      <dgm:prSet presAssocID="{4943F0F8-0E94-4CBF-996B-96FFA3B986BA}" presName="sibTrans" presStyleCnt="0"/>
      <dgm:spPr/>
    </dgm:pt>
    <dgm:pt modelId="{8FDEFEAF-F3A7-44F8-94EA-2A2D066E9168}" type="pres">
      <dgm:prSet presAssocID="{4943F0F8-0E94-4CBF-996B-96FFA3B986BA}" presName="space" presStyleCnt="0"/>
      <dgm:spPr/>
    </dgm:pt>
    <dgm:pt modelId="{ADE87B6D-DACB-4E3C-B13B-CF33E969269D}" type="pres">
      <dgm:prSet presAssocID="{471FF1B1-5D44-4097-A4FB-163866635A9E}" presName="composite" presStyleCnt="0"/>
      <dgm:spPr/>
    </dgm:pt>
    <dgm:pt modelId="{502537BB-0CD9-48EE-B96E-7AC02370F9C9}" type="pres">
      <dgm:prSet presAssocID="{471FF1B1-5D44-4097-A4FB-163866635A9E}" presName="LShape" presStyleLbl="alignNode1" presStyleIdx="4" presStyleCnt="5"/>
      <dgm:spPr/>
    </dgm:pt>
    <dgm:pt modelId="{D1B15208-4345-485F-ACC0-756CDEBE881E}" type="pres">
      <dgm:prSet presAssocID="{471FF1B1-5D44-4097-A4FB-163866635A9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E1C5622-0EE3-4DCA-B6D9-CD326AC3A953}" srcId="{45876F34-25E1-49D9-A129-276C36B69374}" destId="{2E03EE7F-0051-4BAC-84DD-96F4B14785BE}" srcOrd="0" destOrd="0" parTransId="{E5E1C68E-6B43-47B7-A6A6-75FBDDAFE39A}" sibTransId="{C544B3E4-23D7-4219-8BA2-D88C7709A0F4}"/>
    <dgm:cxn modelId="{2D2DE146-90D9-4D34-89AE-07FA4FBD1B79}" type="presOf" srcId="{471FF1B1-5D44-4097-A4FB-163866635A9E}" destId="{D1B15208-4345-485F-ACC0-756CDEBE881E}" srcOrd="0" destOrd="0" presId="urn:microsoft.com/office/officeart/2009/3/layout/StepUpProcess"/>
    <dgm:cxn modelId="{7EDA4B69-8680-44B5-8A9C-B4FB1E87C636}" srcId="{45876F34-25E1-49D9-A129-276C36B69374}" destId="{2A4221FF-E9EB-444A-8AA8-DD6D634E8823}" srcOrd="1" destOrd="0" parTransId="{E0E3E5E4-2494-466A-9017-772E970C81DD}" sibTransId="{4943F0F8-0E94-4CBF-996B-96FFA3B986BA}"/>
    <dgm:cxn modelId="{D372285A-F924-49B1-A0DF-A8BCFF099755}" type="presOf" srcId="{2A4221FF-E9EB-444A-8AA8-DD6D634E8823}" destId="{0503FDF4-FA4E-45C2-9C59-813B3A7F18F9}" srcOrd="0" destOrd="0" presId="urn:microsoft.com/office/officeart/2009/3/layout/StepUpProcess"/>
    <dgm:cxn modelId="{1CE576B3-47AC-4A53-B3BD-A38DBD85B02B}" srcId="{45876F34-25E1-49D9-A129-276C36B69374}" destId="{471FF1B1-5D44-4097-A4FB-163866635A9E}" srcOrd="2" destOrd="0" parTransId="{AB3D731F-F6C1-467E-8EC3-3C580C145BE1}" sibTransId="{EC4C3092-F621-40A7-B0C2-0DB178A89970}"/>
    <dgm:cxn modelId="{19A524D4-F660-4A02-83D2-6C81D4F52B90}" type="presOf" srcId="{45876F34-25E1-49D9-A129-276C36B69374}" destId="{50468CC9-22D9-47A5-815B-FC408D75D0FA}" srcOrd="0" destOrd="0" presId="urn:microsoft.com/office/officeart/2009/3/layout/StepUpProcess"/>
    <dgm:cxn modelId="{4B33B3F4-EF63-4ADF-8405-D4D3DD539F4D}" type="presOf" srcId="{2E03EE7F-0051-4BAC-84DD-96F4B14785BE}" destId="{04746CD3-A8D8-4E12-8AA4-EF8D4D5FED60}" srcOrd="0" destOrd="0" presId="urn:microsoft.com/office/officeart/2009/3/layout/StepUpProcess"/>
    <dgm:cxn modelId="{32E0146C-0F7B-4CE1-8AA6-13C3D9780428}" type="presParOf" srcId="{50468CC9-22D9-47A5-815B-FC408D75D0FA}" destId="{7D3B5753-0ADC-402E-8757-4CA9F2A0FB14}" srcOrd="0" destOrd="0" presId="urn:microsoft.com/office/officeart/2009/3/layout/StepUpProcess"/>
    <dgm:cxn modelId="{BA03AD9D-93ED-4056-BAA0-2714F3DD02E6}" type="presParOf" srcId="{7D3B5753-0ADC-402E-8757-4CA9F2A0FB14}" destId="{8B0755D9-19B1-4BAE-A15B-9A210F203472}" srcOrd="0" destOrd="0" presId="urn:microsoft.com/office/officeart/2009/3/layout/StepUpProcess"/>
    <dgm:cxn modelId="{7BEFF5E0-9CDE-4EC7-B064-3F380F7010E8}" type="presParOf" srcId="{7D3B5753-0ADC-402E-8757-4CA9F2A0FB14}" destId="{04746CD3-A8D8-4E12-8AA4-EF8D4D5FED60}" srcOrd="1" destOrd="0" presId="urn:microsoft.com/office/officeart/2009/3/layout/StepUpProcess"/>
    <dgm:cxn modelId="{A5EEC1F6-1BAB-4B67-9D6F-9BF1EF811347}" type="presParOf" srcId="{7D3B5753-0ADC-402E-8757-4CA9F2A0FB14}" destId="{ED555FF7-0F45-4030-8FE5-C65FF5750ED4}" srcOrd="2" destOrd="0" presId="urn:microsoft.com/office/officeart/2009/3/layout/StepUpProcess"/>
    <dgm:cxn modelId="{1EBF50D7-FAE0-4AD6-9411-C6C28477415A}" type="presParOf" srcId="{50468CC9-22D9-47A5-815B-FC408D75D0FA}" destId="{C43A5037-FB73-4435-8B22-D69D805F9D13}" srcOrd="1" destOrd="0" presId="urn:microsoft.com/office/officeart/2009/3/layout/StepUpProcess"/>
    <dgm:cxn modelId="{D652739A-E673-4C4E-992C-80DE1C60C709}" type="presParOf" srcId="{C43A5037-FB73-4435-8B22-D69D805F9D13}" destId="{9EF4FDA3-60B3-444B-896C-90BABA191F60}" srcOrd="0" destOrd="0" presId="urn:microsoft.com/office/officeart/2009/3/layout/StepUpProcess"/>
    <dgm:cxn modelId="{8F0F3A77-1042-4F2E-83FD-D7603CD3EE42}" type="presParOf" srcId="{50468CC9-22D9-47A5-815B-FC408D75D0FA}" destId="{74BF6A54-6C9C-4F02-9E88-287E004B74CC}" srcOrd="2" destOrd="0" presId="urn:microsoft.com/office/officeart/2009/3/layout/StepUpProcess"/>
    <dgm:cxn modelId="{831F79C7-2B62-47FB-A67C-068E44DC7AA4}" type="presParOf" srcId="{74BF6A54-6C9C-4F02-9E88-287E004B74CC}" destId="{01275ECD-211D-4074-90F4-A382759F021D}" srcOrd="0" destOrd="0" presId="urn:microsoft.com/office/officeart/2009/3/layout/StepUpProcess"/>
    <dgm:cxn modelId="{FF225445-9AAD-4A5A-9A21-ABF456AA4B0F}" type="presParOf" srcId="{74BF6A54-6C9C-4F02-9E88-287E004B74CC}" destId="{0503FDF4-FA4E-45C2-9C59-813B3A7F18F9}" srcOrd="1" destOrd="0" presId="urn:microsoft.com/office/officeart/2009/3/layout/StepUpProcess"/>
    <dgm:cxn modelId="{BF9F1A41-59DD-494B-B5E1-21F34580596D}" type="presParOf" srcId="{74BF6A54-6C9C-4F02-9E88-287E004B74CC}" destId="{081EE8C5-4E2A-4CA5-8232-896EBCC5C334}" srcOrd="2" destOrd="0" presId="urn:microsoft.com/office/officeart/2009/3/layout/StepUpProcess"/>
    <dgm:cxn modelId="{E0181001-4B7B-41F2-86E2-D7641F141EE4}" type="presParOf" srcId="{50468CC9-22D9-47A5-815B-FC408D75D0FA}" destId="{63C9D9E9-65D3-40D3-B468-E152F2DF5C5F}" srcOrd="3" destOrd="0" presId="urn:microsoft.com/office/officeart/2009/3/layout/StepUpProcess"/>
    <dgm:cxn modelId="{986572F9-E79C-49C7-9A6B-50E5FE9187F0}" type="presParOf" srcId="{63C9D9E9-65D3-40D3-B468-E152F2DF5C5F}" destId="{8FDEFEAF-F3A7-44F8-94EA-2A2D066E9168}" srcOrd="0" destOrd="0" presId="urn:microsoft.com/office/officeart/2009/3/layout/StepUpProcess"/>
    <dgm:cxn modelId="{96D36761-FCC0-4C39-9814-F17073C21150}" type="presParOf" srcId="{50468CC9-22D9-47A5-815B-FC408D75D0FA}" destId="{ADE87B6D-DACB-4E3C-B13B-CF33E969269D}" srcOrd="4" destOrd="0" presId="urn:microsoft.com/office/officeart/2009/3/layout/StepUpProcess"/>
    <dgm:cxn modelId="{4FDFBD85-4128-42AA-93FC-BE3D4AB6B021}" type="presParOf" srcId="{ADE87B6D-DACB-4E3C-B13B-CF33E969269D}" destId="{502537BB-0CD9-48EE-B96E-7AC02370F9C9}" srcOrd="0" destOrd="0" presId="urn:microsoft.com/office/officeart/2009/3/layout/StepUpProcess"/>
    <dgm:cxn modelId="{7FCED34B-5BE4-41B0-960D-F23963715FB4}" type="presParOf" srcId="{ADE87B6D-DACB-4E3C-B13B-CF33E969269D}" destId="{D1B15208-4345-485F-ACC0-756CDEBE881E}" srcOrd="1" destOrd="0" presId="urn:microsoft.com/office/officeart/2009/3/layout/StepUpProcess"/>
  </dgm:cxnLst>
  <dgm:bg>
    <a:blipFill>
      <a:blip xmlns:r="http://schemas.openxmlformats.org/officeDocument/2006/relationships" r:embed="rId1" cstate="email">
        <a:alphaModFix amt="35000"/>
        <a:extLst>
          <a:ext uri="{28A0092B-C50C-407E-A947-70E740481C1C}">
            <a14:useLocalDpi xmlns:a14="http://schemas.microsoft.com/office/drawing/2010/main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755D9-19B1-4BAE-A15B-9A210F203472}">
      <dsp:nvSpPr>
        <dsp:cNvPr id="0" name=""/>
        <dsp:cNvSpPr/>
      </dsp:nvSpPr>
      <dsp:spPr>
        <a:xfrm rot="5400000">
          <a:off x="462265" y="822825"/>
          <a:ext cx="1381388" cy="22986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46CD3-A8D8-4E12-8AA4-EF8D4D5FED60}">
      <dsp:nvSpPr>
        <dsp:cNvPr id="0" name=""/>
        <dsp:cNvSpPr/>
      </dsp:nvSpPr>
      <dsp:spPr>
        <a:xfrm>
          <a:off x="231677" y="1509611"/>
          <a:ext cx="2075189" cy="181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Assessing</a:t>
          </a:r>
          <a:r>
            <a:rPr lang="en-US" sz="2000" kern="1200" dirty="0"/>
            <a:t> behaviors using the framework of The Four Domains of Learning</a:t>
          </a:r>
        </a:p>
      </dsp:txBody>
      <dsp:txXfrm>
        <a:off x="231677" y="1509611"/>
        <a:ext cx="2075189" cy="1819024"/>
      </dsp:txXfrm>
    </dsp:sp>
    <dsp:sp modelId="{ED555FF7-0F45-4030-8FE5-C65FF5750ED4}">
      <dsp:nvSpPr>
        <dsp:cNvPr id="0" name=""/>
        <dsp:cNvSpPr/>
      </dsp:nvSpPr>
      <dsp:spPr>
        <a:xfrm>
          <a:off x="1915321" y="653599"/>
          <a:ext cx="391545" cy="39154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75ECD-211D-4074-90F4-A382759F021D}">
      <dsp:nvSpPr>
        <dsp:cNvPr id="0" name=""/>
        <dsp:cNvSpPr/>
      </dsp:nvSpPr>
      <dsp:spPr>
        <a:xfrm rot="5400000">
          <a:off x="3002702" y="194191"/>
          <a:ext cx="1381388" cy="22986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3FDF4-FA4E-45C2-9C59-813B3A7F18F9}">
      <dsp:nvSpPr>
        <dsp:cNvPr id="0" name=""/>
        <dsp:cNvSpPr/>
      </dsp:nvSpPr>
      <dsp:spPr>
        <a:xfrm>
          <a:off x="2772114" y="880977"/>
          <a:ext cx="2075189" cy="181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Addressing</a:t>
          </a:r>
          <a:r>
            <a:rPr lang="en-US" sz="2000" kern="1200" dirty="0"/>
            <a:t> barriers to learning through implementation of strategies</a:t>
          </a:r>
        </a:p>
      </dsp:txBody>
      <dsp:txXfrm>
        <a:off x="2772114" y="880977"/>
        <a:ext cx="2075189" cy="1819024"/>
      </dsp:txXfrm>
    </dsp:sp>
    <dsp:sp modelId="{081EE8C5-4E2A-4CA5-8232-896EBCC5C334}">
      <dsp:nvSpPr>
        <dsp:cNvPr id="0" name=""/>
        <dsp:cNvSpPr/>
      </dsp:nvSpPr>
      <dsp:spPr>
        <a:xfrm>
          <a:off x="4455758" y="24966"/>
          <a:ext cx="391545" cy="39154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537BB-0CD9-48EE-B96E-7AC02370F9C9}">
      <dsp:nvSpPr>
        <dsp:cNvPr id="0" name=""/>
        <dsp:cNvSpPr/>
      </dsp:nvSpPr>
      <dsp:spPr>
        <a:xfrm rot="5400000">
          <a:off x="5543139" y="-434442"/>
          <a:ext cx="1381388" cy="22986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15208-4345-485F-ACC0-756CDEBE881E}">
      <dsp:nvSpPr>
        <dsp:cNvPr id="0" name=""/>
        <dsp:cNvSpPr/>
      </dsp:nvSpPr>
      <dsp:spPr>
        <a:xfrm>
          <a:off x="5312551" y="252344"/>
          <a:ext cx="2075189" cy="181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Acquiring autonomy </a:t>
          </a:r>
          <a:r>
            <a:rPr lang="en-US" sz="2000" kern="1200" dirty="0"/>
            <a:t>and self-advocacy as a life- long learner</a:t>
          </a:r>
        </a:p>
      </dsp:txBody>
      <dsp:txXfrm>
        <a:off x="5312551" y="252344"/>
        <a:ext cx="2075189" cy="1819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01:25:05.6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01:26:08.6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01:26:10.16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4T01:26:53.41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1 153,'57'-3,"0"1,-1-1,0-1,-1-1,-1 0,21-4,-24 3,210-23,210-23,-434 48,31-3,2 1,0 0,0 2,1 1,56-1,-66 4,-6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85F9662-BCEF-4C2C-84C7-D091D4A86E2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72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Graduation statistic is up from 27.5 % in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8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Understand, deeply, the challenges of individual student and their diagnoses.</a:t>
            </a:r>
          </a:p>
          <a:p>
            <a:endParaRPr lang="en-US" sz="1600" dirty="0"/>
          </a:p>
          <a:p>
            <a:r>
              <a:rPr lang="en-US" sz="1600" dirty="0"/>
              <a:t>Anxiety has become a normalized term – but believe that this is not a “get out of jail free card”  </a:t>
            </a:r>
          </a:p>
          <a:p>
            <a:r>
              <a:rPr lang="en-US" sz="1600" dirty="0"/>
              <a:t>We need to re-explain discomfort is normal, the group process/experience of this key to growth </a:t>
            </a:r>
          </a:p>
          <a:p>
            <a:endParaRPr lang="en-US" sz="1600"/>
          </a:p>
          <a:p>
            <a:endParaRPr lang="en-US" sz="1600" dirty="0"/>
          </a:p>
          <a:p>
            <a:r>
              <a:rPr lang="en-US" sz="1600" dirty="0"/>
              <a:t>But we also believe in creating a structure to allow them to both showcase their strengths and promote their growth.</a:t>
            </a:r>
          </a:p>
          <a:p>
            <a:endParaRPr lang="en-US" sz="1600" dirty="0"/>
          </a:p>
          <a:p>
            <a:r>
              <a:rPr lang="en-US" sz="1600" dirty="0"/>
              <a:t>Collaborative work, task initiation, collective critical thinking, </a:t>
            </a:r>
            <a:r>
              <a:rPr lang="en-US" sz="1600" b="1" dirty="0"/>
              <a:t>time to execute new strategies (EF, academic)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85F9662-BCEF-4C2C-84C7-D091D4A86E2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527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3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0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85F9662-BCEF-4C2C-84C7-D091D4A86E2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03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0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9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  <a:prstGeom prst="rect">
            <a:avLst/>
          </a:prstGeom>
        </p:spPr>
        <p:txBody>
          <a:bodyPr bIns="0" anchor="ctr" anchorCtr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/>
              <a:t>Click to add photo album title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date and other details</a:t>
            </a:r>
          </a:p>
        </p:txBody>
      </p:sp>
      <p:sp>
        <p:nvSpPr>
          <p:cNvPr id="27" name="Rectangle 6" descr="An empty placeholder to add an image. Click on the placeholder and select the image that you wish to add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5B7D36-AE1C-4C10-A8F7-3C436DF94534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868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6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3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19200"/>
            <a:ext cx="4023360" cy="20269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815A4D-62F7-4807-9F3F-2B8D9B58EAA0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0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E001DE-AD85-43A1-A099-6DC23D444447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3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10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27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E880CF3A-7E30-4233-BB4D-2C43EA21F944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6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9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14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EB46E83-0A0F-474B-9C0D-BC8107D4619C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30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9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6096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5113561F-2ACD-45A4-8167-DD1BEE6AE32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115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14"/>
          </p:nvPr>
        </p:nvSpPr>
        <p:spPr>
          <a:xfrm>
            <a:off x="609600" y="1676400"/>
            <a:ext cx="4724400" cy="472744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4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6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4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734739D-A413-46FB-AB4F-D53CBBC19F3F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31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9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3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6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3698608A-0A64-485D-8DAD-B41CD1B984A1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30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7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2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31" name="Rectangle 7" descr="An empty placeholder to add an image. Click on the placeholder and select the image that you wish to add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87EBE5C8-3C6A-4B40-AF2E-02B26FF268F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66AF23-2F75-488C-85D0-FF6DD41C8FB4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4" name="Picture Placeholder 3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A6B089-02D4-43A0-AAE2-E03A32B3B067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24" y="5943600"/>
            <a:ext cx="7388352" cy="334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9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391400" cy="55435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924" y="6324600"/>
            <a:ext cx="7388352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anchor="ctr" anchorCtr="0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4A6DA4D9-78FC-4454-85E1-E9D10D1CE248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AED9-B55C-4FFD-80DE-5DAB77A5A2B8}" type="datetime1">
              <a:rPr kumimoji="0" lang="en-US" smtClean="0"/>
              <a:t>4/25/2024</a:t>
            </a:fld>
            <a:endParaRPr kumimoji="0"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 descr="An empty placeholder to add an image. Click on the placeholder and select the image that you wish to add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8" name="Rectangle 6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 dirty="0"/>
          </a:p>
        </p:txBody>
      </p:sp>
      <p:sp>
        <p:nvSpPr>
          <p:cNvPr id="2" name="Rectangle 6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/>
              <a:t>Click to add subtitle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C24E30D-80A0-4910-887A-B552325FF172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30964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8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EDB185-570D-46A8-A9EE-D1A33807056D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93053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0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E001DE-AD85-43A1-A099-6DC23D444447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174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4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31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6D4D94B-522A-4850-9DAB-852B9739103F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850076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426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AED9-B55C-4FFD-80DE-5DAB77A5A2B8}" type="datetime1">
              <a:rPr kumimoji="0" lang="en-US" smtClean="0"/>
              <a:t>4/25/2024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96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8760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8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EDB185-570D-46A8-A9EE-D1A33807056D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7232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0392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3117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9B5-45E1-41C1-B0FD-605BE3C535F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8DB3-296E-45AC-A91D-7ACEEB048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3263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8231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246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98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sz="1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/>
              <a:t>Click icon</a:t>
            </a:r>
            <a:r>
              <a:rPr kumimoji="0" lang="en-US" i="0" baseline="0" dirty="0"/>
              <a:t> to add </a:t>
            </a:r>
            <a:r>
              <a:rPr kumimoji="0" lang="en-US" i="0" dirty="0"/>
              <a:t>full page picture</a:t>
            </a:r>
            <a:endParaRPr kumimoji="0" lang="en-US" i="0" baseline="0" dirty="0"/>
          </a:p>
          <a:p>
            <a:pPr marL="0" marR="0" indent="0" algn="ctr">
              <a:buFontTx/>
              <a:buNone/>
            </a:pPr>
            <a:endParaRPr kumimoji="0" lang="en-US" i="0" dirty="0"/>
          </a:p>
          <a:p>
            <a:pPr algn="ctr">
              <a:buFontTx/>
              <a:buNone/>
            </a:pPr>
            <a:endParaRPr kumimoji="0" lang="en-US" i="0" dirty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  <p:extLst>
      <p:ext uri="{BB962C8B-B14F-4D97-AF65-F5344CB8AC3E}">
        <p14:creationId xmlns:p14="http://schemas.microsoft.com/office/powerpoint/2010/main" val="111376818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 descr="An empty placeholder to add an image. Click on the placeholder and select the image that you wish to add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8" name="Rectangle 6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 dirty="0"/>
          </a:p>
        </p:txBody>
      </p:sp>
      <p:sp>
        <p:nvSpPr>
          <p:cNvPr id="2" name="Rectangle 6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/>
              <a:t>Click to add subtitle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C24E30D-80A0-4910-887A-B552325FF172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35085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/>
              <a:t>Click icon</a:t>
            </a:r>
            <a:r>
              <a:rPr kumimoji="0" lang="en-US" i="0" baseline="0" dirty="0"/>
              <a:t> to add </a:t>
            </a:r>
            <a:r>
              <a:rPr kumimoji="0" lang="en-US" i="0" dirty="0"/>
              <a:t>full page picture</a:t>
            </a:r>
            <a:endParaRPr kumimoji="0" lang="en-US" i="0" baseline="0" dirty="0"/>
          </a:p>
          <a:p>
            <a:pPr marL="0" marR="0" indent="0" algn="ctr">
              <a:buFontTx/>
              <a:buNone/>
            </a:pPr>
            <a:endParaRPr kumimoji="0" lang="en-US" i="0" dirty="0"/>
          </a:p>
          <a:p>
            <a:pPr algn="ctr">
              <a:buFontTx/>
              <a:buNone/>
            </a:pPr>
            <a:endParaRPr kumimoji="0" lang="en-US" i="0" dirty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8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EDB185-570D-46A8-A9EE-D1A33807056D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092545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0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E001DE-AD85-43A1-A099-6DC23D444447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32425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4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31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6D4D94B-522A-4850-9DAB-852B9739103F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412663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5127"/>
            <a:ext cx="4457700" cy="10033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5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191" algn="ctr" rtl="0" eaLnBrk="1" latinLnBrk="1" hangingPunct="1">
              <a:spcBef>
                <a:spcPct val="20000"/>
              </a:spcBef>
              <a:buFontTx/>
              <a:buNone/>
              <a:defRPr kumimoji="0" sz="1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0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4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191" algn="ctr" rtl="0" eaLnBrk="1" latinLnBrk="1" hangingPunct="1">
              <a:spcBef>
                <a:spcPct val="20000"/>
              </a:spcBef>
              <a:buFontTx/>
              <a:buNone/>
              <a:defRPr kumimoji="0" sz="1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191" algn="ctr" rtl="0" eaLnBrk="1" latinLnBrk="1" hangingPunct="1">
              <a:spcBef>
                <a:spcPct val="20000"/>
              </a:spcBef>
              <a:buFontTx/>
              <a:buNone/>
              <a:defRPr kumimoji="0" sz="1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E001DE-AD85-43A1-A099-6DC23D444447}" type="datetime1">
              <a:rPr kumimoji="0" lang="en-US" sz="9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9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976510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257175" marR="0" indent="-257175" algn="ctr" rtl="0" eaLnBrk="1" latinLnBrk="1" hangingPunct="1">
              <a:spcBef>
                <a:spcPct val="20000"/>
              </a:spcBef>
              <a:buFontTx/>
              <a:buNone/>
              <a:defRPr kumimoji="0" sz="1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3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4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257175" marR="0" indent="-257175" algn="ctr" rtl="0" eaLnBrk="1" latinLnBrk="1" hangingPunct="1">
              <a:spcBef>
                <a:spcPct val="20000"/>
              </a:spcBef>
              <a:buFontTx/>
              <a:buNone/>
              <a:defRPr kumimoji="0" sz="1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3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31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257175" marR="0" indent="-257175" algn="ctr" rtl="0" eaLnBrk="1" latinLnBrk="1" hangingPunct="1">
              <a:spcBef>
                <a:spcPct val="20000"/>
              </a:spcBef>
              <a:buFontTx/>
              <a:buNone/>
              <a:defRPr kumimoji="0" sz="18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3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6D4D94B-522A-4850-9DAB-852B9739103F}" type="datetime1">
              <a:rPr kumimoji="0" lang="en-US" sz="9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9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8401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 descr="An empty placeholder to add an image. Click on the placeholder and select the image that you wish to add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8" name="Rectangle 6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 dirty="0"/>
          </a:p>
        </p:txBody>
      </p:sp>
      <p:sp>
        <p:nvSpPr>
          <p:cNvPr id="2" name="Rectangle 6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/>
              <a:t>Click to add subtitle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C24E30D-80A0-4910-887A-B552325FF172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1297754" y="1625111"/>
            <a:ext cx="2895966" cy="386128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7753" y="5652341"/>
            <a:ext cx="2895967" cy="748458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20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0"/>
          </p:nvPr>
        </p:nvSpPr>
        <p:spPr>
          <a:xfrm>
            <a:off x="4953000" y="1625600"/>
            <a:ext cx="2897953" cy="38639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353" y="5652341"/>
            <a:ext cx="2895967" cy="748458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F63481-EECC-4304-91FA-360723A10585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23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226556F-CC60-4B29-8396-0A0CC3205EB0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 dirty="0"/>
          </a:p>
        </p:txBody>
      </p:sp>
      <p:sp>
        <p:nvSpPr>
          <p:cNvPr id="6" name="Rectangle 7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DE948A-2E86-437D-917B-266127134E21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4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31" name="Rectangle 8" descr="An empty placeholder to add an image. Click on the placeholder and select the image that you wish to add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6D4D94B-522A-4850-9DAB-852B9739103F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1" hangingPunct="1"/>
            <a:r>
              <a:rPr kumimoji="0" lang="en-US"/>
              <a:t>Click to edit Master text styles</a:t>
            </a:r>
          </a:p>
          <a:p>
            <a:pPr lvl="1" eaLnBrk="1" latinLnBrk="1" hangingPunct="1"/>
            <a:r>
              <a:rPr kumimoji="0" lang="en-US"/>
              <a:t>Second level</a:t>
            </a:r>
          </a:p>
          <a:p>
            <a:pPr lvl="2" eaLnBrk="1" latinLnBrk="1" hangingPunct="1"/>
            <a:r>
              <a:rPr kumimoji="0" lang="en-US"/>
              <a:t>Third level</a:t>
            </a:r>
          </a:p>
          <a:p>
            <a:pPr lvl="3" eaLnBrk="1" latinLnBrk="1" hangingPunct="1"/>
            <a:r>
              <a:rPr kumimoji="0" lang="en-US"/>
              <a:t>Fourth level</a:t>
            </a:r>
          </a:p>
          <a:p>
            <a:pPr lvl="4" eaLnBrk="1" latinLnBrk="1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712" r:id="rId23"/>
    <p:sldLayoutId id="2147483714" r:id="rId24"/>
    <p:sldLayoutId id="2147483715" r:id="rId25"/>
    <p:sldLayoutId id="2147483716" r:id="rId26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0C0A-075C-4790-8389-87909E8F945B}" type="datetime1">
              <a:rPr kumimoji="0" lang="en-US" sz="1200" smtClean="0">
                <a:solidFill>
                  <a:schemeClr val="tx2"/>
                </a:solidFill>
              </a:rPr>
              <a:t>4/25/2024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885" r:id="rId17"/>
    <p:sldLayoutId id="2147483749" r:id="rId18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9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cid:ED4B1EDD-F3DB-4D75-B2B6-0C6C76BAD501@fios-router.home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4.xml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jpeg"/><Relationship Id="rId11" Type="http://schemas.openxmlformats.org/officeDocument/2006/relationships/customXml" Target="../ink/ink2.xml"/><Relationship Id="rId5" Type="http://schemas.openxmlformats.org/officeDocument/2006/relationships/image" Target="../media/image11.png"/><Relationship Id="rId15" Type="http://schemas.openxmlformats.org/officeDocument/2006/relationships/image" Target="../media/image15.jpeg"/><Relationship Id="rId10" Type="http://schemas.openxmlformats.org/officeDocument/2006/relationships/image" Target="../media/image11.emf"/><Relationship Id="rId4" Type="http://schemas.openxmlformats.org/officeDocument/2006/relationships/image" Target="../media/image10.jpeg"/><Relationship Id="rId9" Type="http://schemas.openxmlformats.org/officeDocument/2006/relationships/customXml" Target="../ink/ink1.xml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l="-24000" t="-1000" r="-1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7D67-5E47-42BE-9D14-717DEE3F0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98593"/>
            <a:ext cx="2743200" cy="34560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44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Self-Advocacy Model</a:t>
            </a:r>
            <a:endParaRPr lang="en-US"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6B8C4-BF3F-4491-B954-A54B14D6D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3804" y="1232746"/>
            <a:ext cx="5088255" cy="1363134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l" defTabSz="914400"/>
            <a:r>
              <a:rPr lang="en-US" sz="2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Understanding Complex Barriers to Learning among Divers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 Learners</a:t>
            </a:r>
            <a:r>
              <a:rPr lang="en-US" sz="2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 </a:t>
            </a:r>
            <a:br>
              <a:rPr lang="en-US" sz="17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9EB90-1FA0-43B1-8127-D081DA3E8480}"/>
              </a:ext>
            </a:extLst>
          </p:cNvPr>
          <p:cNvSpPr txBox="1"/>
          <p:nvPr/>
        </p:nvSpPr>
        <p:spPr>
          <a:xfrm>
            <a:off x="3748404" y="2590800"/>
            <a:ext cx="5245735" cy="2304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 Professional Visit Day at Landmark College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Rebecca Whittaker Matte, Associate Professor of Education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Dylan Sullivan, Life Science Major and S-STEM Scholar</a:t>
            </a:r>
          </a:p>
        </p:txBody>
      </p:sp>
    </p:spTree>
    <p:extLst>
      <p:ext uri="{BB962C8B-B14F-4D97-AF65-F5344CB8AC3E}">
        <p14:creationId xmlns:p14="http://schemas.microsoft.com/office/powerpoint/2010/main" val="66224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E26D6EB6-94EB-4188-8133-343783D60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4" r="1" b="1"/>
          <a:stretch/>
        </p:blipFill>
        <p:spPr>
          <a:xfrm>
            <a:off x="5650992" y="1"/>
            <a:ext cx="3493008" cy="3346704"/>
          </a:xfrm>
          <a:prstGeom prst="rect">
            <a:avLst/>
          </a:prstGeom>
        </p:spPr>
      </p:pic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C7F83D12-761E-4776-855B-3179DA752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5" r="11081" b="4"/>
          <a:stretch/>
        </p:blipFill>
        <p:spPr>
          <a:xfrm>
            <a:off x="5650990" y="3511296"/>
            <a:ext cx="3493010" cy="33467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4584C-3650-458C-940B-4FA90C34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9205" y="6356350"/>
            <a:ext cx="4361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3A38DB3-296E-45AC-A91D-7ACEEB0480C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D80EF4-5BDB-4B39-8F64-EF9E8C5A8F24}"/>
              </a:ext>
            </a:extLst>
          </p:cNvPr>
          <p:cNvSpPr/>
          <p:nvPr/>
        </p:nvSpPr>
        <p:spPr>
          <a:xfrm>
            <a:off x="304800" y="383043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i="1" dirty="0"/>
              <a:t>Reflecting on past experiences informs a better future 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85A36B1-2891-4529-A528-3BCC3DBFE8B2}"/>
              </a:ext>
            </a:extLst>
          </p:cNvPr>
          <p:cNvSpPr txBox="1">
            <a:spLocks/>
          </p:cNvSpPr>
          <p:nvPr/>
        </p:nvSpPr>
        <p:spPr>
          <a:xfrm>
            <a:off x="533400" y="1905000"/>
            <a:ext cx="4038600" cy="12493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Taking Time for Self-Reflection</a:t>
            </a:r>
          </a:p>
        </p:txBody>
      </p:sp>
    </p:spTree>
    <p:extLst>
      <p:ext uri="{BB962C8B-B14F-4D97-AF65-F5344CB8AC3E}">
        <p14:creationId xmlns:p14="http://schemas.microsoft.com/office/powerpoint/2010/main" val="94106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156052"/>
            <a:ext cx="8229600" cy="12493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Setting Goals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982494" y="5784851"/>
            <a:ext cx="2793285" cy="1143000"/>
          </a:xfrm>
        </p:spPr>
        <p:txBody>
          <a:bodyPr/>
          <a:lstStyle/>
          <a:p>
            <a:pPr algn="ctr"/>
            <a:r>
              <a:rPr lang="en-US" sz="2000" b="1" dirty="0"/>
              <a:t>Identifying, prioritizing, and tracking</a:t>
            </a:r>
            <a:r>
              <a:rPr lang="en-US" sz="2000" dirty="0"/>
              <a:t> are all part of the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11</a:t>
            </a:fld>
            <a:endParaRPr kumimoji="0" lang="en-US"/>
          </a:p>
        </p:txBody>
      </p:sp>
      <p:sp>
        <p:nvSpPr>
          <p:cNvPr id="7" name="TextBox 6"/>
          <p:cNvSpPr txBox="1"/>
          <p:nvPr/>
        </p:nvSpPr>
        <p:spPr>
          <a:xfrm>
            <a:off x="5922384" y="4453049"/>
            <a:ext cx="2478244" cy="199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Using Duhigg’s framework to create new </a:t>
            </a:r>
            <a:r>
              <a:rPr lang="en-US" sz="2000" b="1" dirty="0"/>
              <a:t>Habits</a:t>
            </a:r>
            <a:r>
              <a:rPr lang="en-US" sz="2000" dirty="0"/>
              <a:t> for reaching goals (with atomic support from Clear)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310" y="2723568"/>
            <a:ext cx="29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Reframing</a:t>
            </a:r>
            <a:r>
              <a:rPr lang="en-US" sz="2000" dirty="0"/>
              <a:t> changes the way we think, feel and act</a:t>
            </a:r>
          </a:p>
        </p:txBody>
      </p:sp>
      <p:pic>
        <p:nvPicPr>
          <p:cNvPr id="4" name="Picture 3" descr="A black heads with white lines in their heads&#10;&#10;Description automatically generated">
            <a:extLst>
              <a:ext uri="{FF2B5EF4-FFF2-40B4-BE49-F238E27FC236}">
                <a16:creationId xmlns:a16="http://schemas.microsoft.com/office/drawing/2014/main" id="{B0B9A25C-0554-A47A-4A9D-53C717DA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53" y="1015388"/>
            <a:ext cx="2554147" cy="1654874"/>
          </a:xfrm>
          <a:prstGeom prst="rect">
            <a:avLst/>
          </a:prstGeom>
        </p:spPr>
      </p:pic>
      <p:pic>
        <p:nvPicPr>
          <p:cNvPr id="12" name="Picture 11" descr="A diagram of a habit loop&#10;&#10;Description automatically generated">
            <a:extLst>
              <a:ext uri="{FF2B5EF4-FFF2-40B4-BE49-F238E27FC236}">
                <a16:creationId xmlns:a16="http://schemas.microsoft.com/office/drawing/2014/main" id="{B65143A9-A6D4-EE78-BBCE-9E54BF49C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69" r="3785" b="6422"/>
          <a:stretch/>
        </p:blipFill>
        <p:spPr>
          <a:xfrm>
            <a:off x="5467528" y="1405414"/>
            <a:ext cx="3140690" cy="2915613"/>
          </a:xfrm>
          <a:prstGeom prst="rect">
            <a:avLst/>
          </a:prstGeom>
        </p:spPr>
      </p:pic>
      <p:pic>
        <p:nvPicPr>
          <p:cNvPr id="14" name="Picture 13" descr="A colorful squares with text&#10;&#10;Description automatically generated">
            <a:extLst>
              <a:ext uri="{FF2B5EF4-FFF2-40B4-BE49-F238E27FC236}">
                <a16:creationId xmlns:a16="http://schemas.microsoft.com/office/drawing/2014/main" id="{6D85DD5E-FF24-F660-BB6F-2C872591F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1" y="3753438"/>
            <a:ext cx="3429000" cy="192666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Acknowledging Positive Attributes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9EC173-99AE-4773-AB25-02E469A13EAE}" type="slidenum">
              <a:rPr kumimoji="0"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kumimoji="0"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Placeholder 5" descr="A close up of a piece of paper&#10;&#10;Description automatically generated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" b="4562"/>
          <a:stretch/>
        </p:blipFill>
        <p:spPr>
          <a:xfrm>
            <a:off x="5629513" y="424929"/>
            <a:ext cx="3031807" cy="2286000"/>
          </a:xfrm>
          <a:prstGeom prst="rect">
            <a:avLst/>
          </a:prstGeom>
        </p:spPr>
      </p:pic>
      <p:pic>
        <p:nvPicPr>
          <p:cNvPr id="9" name="Picture Placeholder 8" descr="A close up of text on a white surface&#10;&#10;Description automatically generated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" r="33"/>
          <a:stretch/>
        </p:blipFill>
        <p:spPr>
          <a:xfrm>
            <a:off x="4901010" y="3428011"/>
            <a:ext cx="3649900" cy="2889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2514600"/>
            <a:ext cx="396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Selecting personal artifacts from the semester allows students to show strategies that attributed to their academic success</a:t>
            </a:r>
          </a:p>
        </p:txBody>
      </p:sp>
      <p:pic>
        <p:nvPicPr>
          <p:cNvPr id="12" name="Picture 11" descr="A logo with colorful lines&#10;&#10;Description automatically generated">
            <a:extLst>
              <a:ext uri="{FF2B5EF4-FFF2-40B4-BE49-F238E27FC236}">
                <a16:creationId xmlns:a16="http://schemas.microsoft.com/office/drawing/2014/main" id="{2CCE4DFB-15FE-0874-E702-E3CDB214C5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80" t="3371" r="16691" b="7664"/>
          <a:stretch/>
        </p:blipFill>
        <p:spPr>
          <a:xfrm>
            <a:off x="2660651" y="5145777"/>
            <a:ext cx="1932489" cy="142361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2614" y="325120"/>
            <a:ext cx="493842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Building a Portfolio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852774" y="1295400"/>
            <a:ext cx="4786026" cy="525780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n-US" sz="2000" dirty="0"/>
              <a:t>Deepens the understanding of learning</a:t>
            </a:r>
          </a:p>
          <a:p>
            <a:pPr defTabSz="914400"/>
            <a:endParaRPr lang="en-US" sz="2000" dirty="0"/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n-US" sz="2000" dirty="0"/>
              <a:t>Allows students to assess their greatest strengths and challenges</a:t>
            </a:r>
          </a:p>
          <a:p>
            <a:pPr defTabSz="914400"/>
            <a:endParaRPr lang="en-US" sz="2000" dirty="0"/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n-US" sz="2000" dirty="0"/>
              <a:t>Promotes strengths</a:t>
            </a:r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n-US" sz="2000" dirty="0"/>
              <a:t>Showcases effective strategies used to address learning challenges</a:t>
            </a:r>
          </a:p>
          <a:p>
            <a:pPr defTabSz="914400"/>
            <a:endParaRPr lang="en-US" sz="2000" dirty="0"/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n-US" sz="2000" dirty="0"/>
              <a:t>Clarifies possible accommodation needs to achieve </a:t>
            </a:r>
          </a:p>
          <a:p>
            <a:pPr defTabSz="914400"/>
            <a:endParaRPr lang="en-US" sz="2000" dirty="0"/>
          </a:p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n-US" sz="2000" dirty="0"/>
              <a:t>To provide an opportunity to practice self-advocacy and develop autonomy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F99EC173-99AE-4773-AB25-02E469A13EAE}" type="slidenum">
              <a:rPr kumimoji="0" lang="en-US"/>
              <a:pPr>
                <a:spcAft>
                  <a:spcPts val="600"/>
                </a:spcAft>
              </a:pPr>
              <a:t>13</a:t>
            </a:fld>
            <a:endParaRPr kumimoji="0" lang="en-US"/>
          </a:p>
        </p:txBody>
      </p:sp>
      <p:pic>
        <p:nvPicPr>
          <p:cNvPr id="1026" name="Picture 2" descr="Image result for portfoli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03196" y="1686440"/>
            <a:ext cx="2766908" cy="38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35052"/>
            <a:ext cx="232029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Acquiring Autonomy Through Self-advocacy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8" r="4" b="25539"/>
          <a:stretch/>
        </p:blipFill>
        <p:spPr>
          <a:xfrm rot="5400000">
            <a:off x="-528066" y="528060"/>
            <a:ext cx="4005072" cy="2948940"/>
          </a:xfrm>
          <a:prstGeom prst="rect">
            <a:avLst/>
          </a:prstGeom>
        </p:spPr>
      </p:pic>
      <p:pic>
        <p:nvPicPr>
          <p:cNvPr id="7172" name="Picture 4" descr="Image result for self-advocacy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1" r="11727" b="-1"/>
          <a:stretch/>
        </p:blipFill>
        <p:spPr bwMode="auto">
          <a:xfrm>
            <a:off x="3097530" y="6"/>
            <a:ext cx="294894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20"/>
          <a:stretch/>
        </p:blipFill>
        <p:spPr>
          <a:xfrm rot="5400000">
            <a:off x="5666994" y="528065"/>
            <a:ext cx="4005072" cy="2948940"/>
          </a:xfrm>
          <a:prstGeom prst="rect">
            <a:avLst/>
          </a:prstGeom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66010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5199" y="4435052"/>
            <a:ext cx="5328141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Thriving in college means accessing learning within a nurturing interdependent environment that cultivates personal investment and increases academic skills.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15539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9EC173-99AE-4773-AB25-02E469A13EAE}" type="slidenum">
              <a:rPr kumimoji="0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kumimoji="0"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84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BECEEA"/>
            </a:gs>
            <a:gs pos="37000">
              <a:srgbClr val="D1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51DA-9B9C-76AB-792E-83814EAB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449"/>
            <a:ext cx="783907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Ambitions of our Kick-off Talk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03E0-1509-CFE8-7778-4C723BF5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5"/>
            <a:ext cx="767715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Identify a primary challenges addressed by our program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Share a framework used for assessing and addressing the challenges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Discuss activities used to promote self-awareness and self-advocacy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Broaden your lens and inspire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90199-21EE-1754-8D0D-4BB9C787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kumimoji="0" lang="en-US" smtClean="0"/>
              <a:pPr/>
              <a:t>2</a:t>
            </a:fld>
            <a:endParaRPr kumimoji="0" lang="en-US" dirty="0"/>
          </a:p>
        </p:txBody>
      </p:sp>
      <p:pic>
        <p:nvPicPr>
          <p:cNvPr id="9" name="Picture 8" descr="A stick figure running with white shoes&#10;&#10;Description automatically generated">
            <a:extLst>
              <a:ext uri="{FF2B5EF4-FFF2-40B4-BE49-F238E27FC236}">
                <a16:creationId xmlns:a16="http://schemas.microsoft.com/office/drawing/2014/main" id="{72386D49-2DAC-5D11-27E6-2191C0EA9B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1185">
            <a:off x="6045075" y="4790198"/>
            <a:ext cx="2567699" cy="1923296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DE9C5C-5257-715C-702A-B7978B3A1967}"/>
              </a:ext>
            </a:extLst>
          </p:cNvPr>
          <p:cNvSpPr txBox="1"/>
          <p:nvPr/>
        </p:nvSpPr>
        <p:spPr>
          <a:xfrm>
            <a:off x="4419600" y="5790672"/>
            <a:ext cx="1731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Let’s Go! </a:t>
            </a:r>
          </a:p>
        </p:txBody>
      </p:sp>
    </p:spTree>
    <p:extLst>
      <p:ext uri="{BB962C8B-B14F-4D97-AF65-F5344CB8AC3E}">
        <p14:creationId xmlns:p14="http://schemas.microsoft.com/office/powerpoint/2010/main" val="248475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F99EC173-99AE-4773-AB25-02E469A13EAE}" type="slidenum">
              <a:rPr kumimoji="0"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3</a:t>
            </a:fld>
            <a:endParaRPr kumimoji="0"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67200" y="477520"/>
            <a:ext cx="4692650" cy="112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Thriving in college?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8541" y="1857583"/>
            <a:ext cx="2667000" cy="326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2014 only 59%  of students who have disclosed their learning disabilities complete college within six years. 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from 27.5% in 2011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Longitudinal Transition Study-2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750" y="457200"/>
            <a:ext cx="30257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2000" dirty="0"/>
              <a:t>Between 3.9% of incoming college students have diagnosed learning disabilities, 7.4 % ADHD, and 0.9% Autism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- Higher Education Research Institutes 2018 CIRP Freshman Survey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57950" y="3390658"/>
            <a:ext cx="23622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68.9% students with LDs did not disclose because they did not perceive themselves as having LD;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6.9% perceived themselves as having LD but chose not to disclose.</a:t>
            </a:r>
          </a:p>
        </p:txBody>
      </p:sp>
    </p:spTree>
    <p:extLst>
      <p:ext uri="{BB962C8B-B14F-4D97-AF65-F5344CB8AC3E}">
        <p14:creationId xmlns:p14="http://schemas.microsoft.com/office/powerpoint/2010/main" val="21357924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3" y="905115"/>
            <a:ext cx="2414587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00" kern="1200" dirty="0">
                <a:latin typeface="+mj-lt"/>
                <a:ea typeface="+mj-ea"/>
                <a:cs typeface="+mj-cs"/>
              </a:rPr>
              <a:t>Understanding Our Students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000" kern="1200" dirty="0">
                <a:latin typeface="+mj-lt"/>
                <a:ea typeface="+mj-ea"/>
                <a:cs typeface="+mj-cs"/>
              </a:rPr>
              <a:t>Overlapping characteristics among neurodivergent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85EA6-ADC2-9894-15FA-95DF7C29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400"/>
            <a:ext cx="6433054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1452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self-directed learner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…develops a robust understanding of the interconnectedness of influences that affect learning. More importantly, this includes the ability to move from areas of challenge toward acquiring positive attributes  for success.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5</a:t>
            </a:fld>
            <a:endParaRPr kumimoji="0" lang="en-US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573704"/>
              </p:ext>
            </p:extLst>
          </p:nvPr>
        </p:nvGraphicFramePr>
        <p:xfrm>
          <a:off x="943170" y="1066800"/>
          <a:ext cx="7391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3955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8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135C3-46AD-201D-2E2D-96D9F78F32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6</a:t>
            </a:fld>
            <a:endParaRPr kumimoji="0" lang="en-US"/>
          </a:p>
        </p:txBody>
      </p:sp>
      <p:pic>
        <p:nvPicPr>
          <p:cNvPr id="8" name="Picture 4" descr="Logo">
            <a:extLst>
              <a:ext uri="{FF2B5EF4-FFF2-40B4-BE49-F238E27FC236}">
                <a16:creationId xmlns:a16="http://schemas.microsoft.com/office/drawing/2014/main" id="{D5A27F2A-B46D-C6CF-8AD0-D23AAB3B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190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DA40F2-F85D-45F5-B5C9-26BBE222924F}"/>
              </a:ext>
            </a:extLst>
          </p:cNvPr>
          <p:cNvSpPr/>
          <p:nvPr/>
        </p:nvSpPr>
        <p:spPr>
          <a:xfrm>
            <a:off x="838200" y="827130"/>
            <a:ext cx="7116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Understanding Learning in Four Domains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99D993-B11F-4005-A6CA-C43853469DC1}"/>
              </a:ext>
            </a:extLst>
          </p:cNvPr>
          <p:cNvSpPr/>
          <p:nvPr/>
        </p:nvSpPr>
        <p:spPr>
          <a:xfrm>
            <a:off x="990600" y="1981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/>
              <a:t>Motivation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/>
              <a:t>Self-regulation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/>
              <a:t>Social/Emotional Influences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/>
              <a:t>Academic Skills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781BCE-BCCC-4126-A06D-2A61BA0A9B8C}"/>
              </a:ext>
            </a:extLst>
          </p:cNvPr>
          <p:cNvSpPr/>
          <p:nvPr/>
        </p:nvSpPr>
        <p:spPr>
          <a:xfrm>
            <a:off x="2819400" y="5520538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  <a:r>
              <a:rPr lang="en-US" i="1" dirty="0"/>
              <a:t>A Framework for Assessing and Addressing Common Barriers that impact students transitioning to college, particularly those who learn differently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347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Four Domains of Learning">
            <a:extLst>
              <a:ext uri="{FF2B5EF4-FFF2-40B4-BE49-F238E27FC236}">
                <a16:creationId xmlns:a16="http://schemas.microsoft.com/office/drawing/2014/main" id="{2D9DC73D-BB04-4CFD-DEAF-E6222BCF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007046"/>
            <a:ext cx="5255531" cy="54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3038" y="296928"/>
            <a:ext cx="4128962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 dirty="0"/>
              <a:t>Developing Discourse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639" y="2332205"/>
            <a:ext cx="2757361" cy="397958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fontAlgn="base"/>
            <a:r>
              <a:rPr lang="en-US" sz="2000" dirty="0"/>
              <a:t>A visual model which represents specific characteristics within four domains of learning. </a:t>
            </a:r>
          </a:p>
          <a:p>
            <a:pPr fontAlgn="base"/>
            <a:r>
              <a:rPr lang="en-US" sz="2000" dirty="0"/>
              <a:t>Barriers, applied strategies, and positive attributes are shown in relationship to one another. The goal is to establish shared language when talking about the components of learning.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7038802" y="6492240"/>
            <a:ext cx="7917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9EC173-99AE-4773-AB25-02E469A13EA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4E9B4-ED23-DA48-DD3C-C6E5B8E04F34}"/>
              </a:ext>
            </a:extLst>
          </p:cNvPr>
          <p:cNvSpPr txBox="1"/>
          <p:nvPr/>
        </p:nvSpPr>
        <p:spPr>
          <a:xfrm>
            <a:off x="-349981" y="18495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800" dirty="0"/>
              <a:t>THE WORLD OF LEARNERS WHEEL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3038" y="296928"/>
            <a:ext cx="4128962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 dirty="0"/>
              <a:t>Developing Discourse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639" y="2332205"/>
            <a:ext cx="2757361" cy="397958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fontAlgn="base"/>
            <a:r>
              <a:rPr lang="en-US" sz="2000" dirty="0"/>
              <a:t>A visual model which represents specific characteristics within four domains of learning. </a:t>
            </a:r>
          </a:p>
          <a:p>
            <a:pPr fontAlgn="base"/>
            <a:r>
              <a:rPr lang="en-US" sz="2000" dirty="0"/>
              <a:t>Barriers, applied strategies, and positive attributes are shown in relationship to one another. The goal is to establish shared language when talking about the components of learning.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7038802" y="6492240"/>
            <a:ext cx="7917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9EC173-99AE-4773-AB25-02E469A13EAE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4E9B4-ED23-DA48-DD3C-C6E5B8E04F34}"/>
              </a:ext>
            </a:extLst>
          </p:cNvPr>
          <p:cNvSpPr txBox="1"/>
          <p:nvPr/>
        </p:nvSpPr>
        <p:spPr>
          <a:xfrm>
            <a:off x="-349981" y="18495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800" dirty="0"/>
              <a:t>THE WORLD OF LEARNERS WHEEL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13F3D-7FEB-A97F-034C-7A414E1C7D2D}"/>
              </a:ext>
            </a:extLst>
          </p:cNvPr>
          <p:cNvPicPr>
            <a:picLocks noChangeAspect="1"/>
          </p:cNvPicPr>
          <p:nvPr/>
        </p:nvPicPr>
        <p:blipFill>
          <a:blip r:embed="rId3" r:link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015"/>
                    </a14:imgEffect>
                    <a14:imgEffect>
                      <a14:saturation sat="1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65608"/>
            <a:ext cx="5326632" cy="5326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237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colorful lines&#10;&#10;Description automatically generated">
            <a:extLst>
              <a:ext uri="{FF2B5EF4-FFF2-40B4-BE49-F238E27FC236}">
                <a16:creationId xmlns:a16="http://schemas.microsoft.com/office/drawing/2014/main" id="{CF9C9DA7-6EFA-0014-A707-B37AF50EC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0" t="3371" r="16691" b="7664"/>
          <a:stretch/>
        </p:blipFill>
        <p:spPr>
          <a:xfrm rot="20970697">
            <a:off x="4228537" y="4194381"/>
            <a:ext cx="1932489" cy="1423616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72164AD7-3CA4-4D97-8AA3-DC77AB407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5" y="685288"/>
            <a:ext cx="2138831" cy="160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B788A5-A4C4-48AC-8B78-9567ED5F472C}"/>
              </a:ext>
            </a:extLst>
          </p:cNvPr>
          <p:cNvPicPr/>
          <p:nvPr/>
        </p:nvPicPr>
        <p:blipFill rotWithShape="1">
          <a:blip r:embed="rId5"/>
          <a:srcRect l="39316" t="22982" r="38355" b="9971"/>
          <a:stretch/>
        </p:blipFill>
        <p:spPr bwMode="auto">
          <a:xfrm rot="20445459">
            <a:off x="584685" y="2094193"/>
            <a:ext cx="1326797" cy="1971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106" y="414145"/>
            <a:ext cx="3966210" cy="7525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Building Self-Awareness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754964">
            <a:off x="1012680" y="3904380"/>
            <a:ext cx="2183379" cy="163655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pPr defTabSz="685800"/>
            <a:fld id="{F99EC173-99AE-4773-AB25-02E469A13EAE}" type="slidenum">
              <a:rPr lang="en-US">
                <a:solidFill>
                  <a:srgbClr val="44546A"/>
                </a:solidFill>
                <a:latin typeface="Calibri" panose="020F0502020204030204"/>
              </a:rPr>
              <a:pPr defTabSz="685800"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Picture 25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1732" r="10234" b="13408"/>
          <a:stretch>
            <a:fillRect/>
          </a:stretch>
        </p:blipFill>
        <p:spPr bwMode="auto">
          <a:xfrm rot="227059">
            <a:off x="4659150" y="1412624"/>
            <a:ext cx="3169655" cy="27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70659" y="5965863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            </a:t>
            </a:r>
            <a:r>
              <a:rPr lang="en-US" sz="2000" b="1" i="1" dirty="0">
                <a:solidFill>
                  <a:prstClr val="black"/>
                </a:solidFill>
                <a:latin typeface="Calibri" panose="020F0502020204030204"/>
              </a:rPr>
              <a:t>Exhibiting a deep understanding of  factors that influence the learning  process leads to self-advocacy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1CB393-A18B-4087-8B08-9D4C9E36EC7C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8" t="15573" r="32506" b="20055"/>
          <a:stretch/>
        </p:blipFill>
        <p:spPr bwMode="auto">
          <a:xfrm>
            <a:off x="2371923" y="2172492"/>
            <a:ext cx="2277542" cy="1719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B5AA98D-B002-43D7-9512-9563D0E7682B}"/>
                  </a:ext>
                </a:extLst>
              </p14:cNvPr>
              <p14:cNvContentPartPr/>
              <p14:nvPr/>
            </p14:nvContentPartPr>
            <p14:xfrm>
              <a:off x="1568633" y="4808903"/>
              <a:ext cx="270" cy="27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B5AA98D-B002-43D7-9512-9563D0E768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8133" y="4727903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5BD58AF-DB3C-4A0E-ACD2-51C2C5F847A7}"/>
                  </a:ext>
                </a:extLst>
              </p14:cNvPr>
              <p14:cNvContentPartPr/>
              <p14:nvPr/>
            </p14:nvContentPartPr>
            <p14:xfrm>
              <a:off x="1474133" y="4774613"/>
              <a:ext cx="270" cy="27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5BD58AF-DB3C-4A0E-ACD2-51C2C5F847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33633" y="4693613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B97A56A-55C1-42B6-82F8-B8D988693D87}"/>
                  </a:ext>
                </a:extLst>
              </p14:cNvPr>
              <p14:cNvContentPartPr/>
              <p14:nvPr/>
            </p14:nvContentPartPr>
            <p14:xfrm>
              <a:off x="1534073" y="4362863"/>
              <a:ext cx="270" cy="27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B97A56A-55C1-42B6-82F8-B8D988693D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3573" y="4281863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41D1013-53FB-479A-960A-A8B0A5329AD4}"/>
                  </a:ext>
                </a:extLst>
              </p14:cNvPr>
              <p14:cNvContentPartPr/>
              <p14:nvPr/>
            </p14:nvContentPartPr>
            <p14:xfrm>
              <a:off x="1259326" y="4296741"/>
              <a:ext cx="656462" cy="54718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41D1013-53FB-479A-960A-A8B0A5329A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05311" y="4189451"/>
                <a:ext cx="764132" cy="268941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82" r="16982"/>
          <a:stretch>
            <a:fillRect/>
          </a:stretch>
        </p:blipFill>
        <p:spPr>
          <a:xfrm>
            <a:off x="6944731" y="3825726"/>
            <a:ext cx="1902371" cy="2017489"/>
          </a:xfrm>
        </p:spPr>
      </p:pic>
    </p:spTree>
    <p:extLst>
      <p:ext uri="{BB962C8B-B14F-4D97-AF65-F5344CB8AC3E}">
        <p14:creationId xmlns:p14="http://schemas.microsoft.com/office/powerpoint/2010/main" val="222272305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photo album.potx" id="{D51A264C-4289-42C2-85B4-8F17A32540E1}" vid="{00BB12E5-592B-4475-8E93-48FCCF9E8679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35E94DD656B24FB1FE173B8ECF423D" ma:contentTypeVersion="13" ma:contentTypeDescription="Create a new document." ma:contentTypeScope="" ma:versionID="cc3dafc6e8186d5259f24095c49049f2">
  <xsd:schema xmlns:xsd="http://www.w3.org/2001/XMLSchema" xmlns:xs="http://www.w3.org/2001/XMLSchema" xmlns:p="http://schemas.microsoft.com/office/2006/metadata/properties" xmlns:ns3="d6c5701a-a6ba-422a-bce9-8bab9bbd8629" xmlns:ns4="6bf70b9b-74f3-416f-847e-665e433539ba" targetNamespace="http://schemas.microsoft.com/office/2006/metadata/properties" ma:root="true" ma:fieldsID="6e10645e88b4f5c06018426b4547250e" ns3:_="" ns4:_="">
    <xsd:import namespace="d6c5701a-a6ba-422a-bce9-8bab9bbd8629"/>
    <xsd:import namespace="6bf70b9b-74f3-416f-847e-665e433539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5701a-a6ba-422a-bce9-8bab9bbd8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70b9b-74f3-416f-847e-665e43353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5C038F-A821-4A2F-8989-7459E52A88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5701a-a6ba-422a-bce9-8bab9bbd8629"/>
    <ds:schemaRef ds:uri="6bf70b9b-74f3-416f-847e-665e43353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AC59B4-08CA-4A65-A6A2-05C030B98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AF2633-212A-42A8-A664-9532FA5B8A8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bf70b9b-74f3-416f-847e-665e433539ba"/>
    <ds:schemaRef ds:uri="d6c5701a-a6ba-422a-bce9-8bab9bbd862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5959</TotalTime>
  <Words>660</Words>
  <Application>Microsoft Office PowerPoint</Application>
  <PresentationFormat>On-screen Show (4:3)</PresentationFormat>
  <Paragraphs>101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Century Schoolbook</vt:lpstr>
      <vt:lpstr>Courier New</vt:lpstr>
      <vt:lpstr>Wingdings</vt:lpstr>
      <vt:lpstr>Wingdings 3</vt:lpstr>
      <vt:lpstr>ClassicPhotoAlbum</vt:lpstr>
      <vt:lpstr>Office 2013 - 2022 Theme</vt:lpstr>
      <vt:lpstr>A Self-Advocacy Model</vt:lpstr>
      <vt:lpstr>Ambitions of our Kick-off Talk </vt:lpstr>
      <vt:lpstr>Thriving in college?</vt:lpstr>
      <vt:lpstr>PowerPoint Presentation</vt:lpstr>
      <vt:lpstr>The self-directed learner</vt:lpstr>
      <vt:lpstr>PowerPoint Presentation</vt:lpstr>
      <vt:lpstr>Developing Discourse</vt:lpstr>
      <vt:lpstr>Developing Discourse</vt:lpstr>
      <vt:lpstr>Building Self-Awareness</vt:lpstr>
      <vt:lpstr>PowerPoint Presentation</vt:lpstr>
      <vt:lpstr>Setting Goals</vt:lpstr>
      <vt:lpstr> Acknowledging Positive Attributes</vt:lpstr>
      <vt:lpstr>Building a Portfolio</vt:lpstr>
      <vt:lpstr>Acquiring Autonomy Through Self-advocacy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Self-Advocacy Model</dc:title>
  <dc:creator>Rebecca Matte</dc:creator>
  <cp:lastModifiedBy>Rebecca Matte</cp:lastModifiedBy>
  <cp:revision>8</cp:revision>
  <cp:lastPrinted>2023-11-09T13:24:35Z</cp:lastPrinted>
  <dcterms:created xsi:type="dcterms:W3CDTF">2019-11-05T14:54:23Z</dcterms:created>
  <dcterms:modified xsi:type="dcterms:W3CDTF">2024-04-26T00:54:24Z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0x0101005D35E94DD656B24FB1FE173B8ECF423D</vt:lpwstr>
  </property>
</Properties>
</file>